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528" r:id="rId3"/>
    <p:sldId id="260" r:id="rId4"/>
    <p:sldId id="258" r:id="rId5"/>
    <p:sldId id="324" r:id="rId6"/>
    <p:sldId id="267" r:id="rId7"/>
    <p:sldId id="268" r:id="rId8"/>
    <p:sldId id="549" r:id="rId9"/>
    <p:sldId id="570" r:id="rId10"/>
    <p:sldId id="571" r:id="rId11"/>
    <p:sldId id="273" r:id="rId12"/>
    <p:sldId id="274" r:id="rId13"/>
    <p:sldId id="315" r:id="rId14"/>
    <p:sldId id="389" r:id="rId15"/>
    <p:sldId id="542" r:id="rId16"/>
    <p:sldId id="543" r:id="rId17"/>
    <p:sldId id="544" r:id="rId18"/>
    <p:sldId id="550" r:id="rId19"/>
    <p:sldId id="574" r:id="rId20"/>
    <p:sldId id="575" r:id="rId21"/>
    <p:sldId id="576" r:id="rId22"/>
    <p:sldId id="577" r:id="rId23"/>
    <p:sldId id="583" r:id="rId24"/>
    <p:sldId id="526" r:id="rId25"/>
    <p:sldId id="525" r:id="rId26"/>
    <p:sldId id="559" r:id="rId27"/>
    <p:sldId id="560" r:id="rId28"/>
    <p:sldId id="561" r:id="rId29"/>
    <p:sldId id="562" r:id="rId30"/>
    <p:sldId id="563" r:id="rId31"/>
    <p:sldId id="557" r:id="rId32"/>
    <p:sldId id="564" r:id="rId33"/>
    <p:sldId id="567" r:id="rId34"/>
    <p:sldId id="568" r:id="rId35"/>
    <p:sldId id="578" r:id="rId36"/>
    <p:sldId id="579" r:id="rId37"/>
    <p:sldId id="569" r:id="rId38"/>
    <p:sldId id="566" r:id="rId39"/>
    <p:sldId id="581" r:id="rId40"/>
    <p:sldId id="582" r:id="rId41"/>
    <p:sldId id="580" r:id="rId42"/>
    <p:sldId id="565" r:id="rId43"/>
    <p:sldId id="558" r:id="rId44"/>
    <p:sldId id="259" r:id="rId45"/>
    <p:sldId id="269" r:id="rId46"/>
    <p:sldId id="270" r:id="rId47"/>
    <p:sldId id="264" r:id="rId48"/>
    <p:sldId id="272" r:id="rId49"/>
    <p:sldId id="328" r:id="rId50"/>
    <p:sldId id="326" r:id="rId51"/>
    <p:sldId id="327" r:id="rId52"/>
    <p:sldId id="512" r:id="rId53"/>
    <p:sldId id="309" r:id="rId54"/>
    <p:sldId id="310" r:id="rId55"/>
    <p:sldId id="311" r:id="rId56"/>
    <p:sldId id="472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4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07/06/2019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07/06/2019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07/06/2019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07/06/2019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07/06/2019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07/06/2019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07/06/2019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711" y="6248400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microsoft.com/office/2007/relationships/hdphoto" Target="../media/hdphoto1.wdp"/><Relationship Id="rId21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microsoft.com/office/2007/relationships/hdphoto" Target="../media/hdphoto4.wdp"/><Relationship Id="rId19" Type="http://schemas.openxmlformats.org/officeDocument/2006/relationships/image" Target="../media/image31.sv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svg"/><Relationship Id="rId21" Type="http://schemas.openxmlformats.org/officeDocument/2006/relationships/image" Target="../media/image60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5" Type="http://schemas.openxmlformats.org/officeDocument/2006/relationships/image" Target="../media/image64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24" Type="http://schemas.openxmlformats.org/officeDocument/2006/relationships/image" Target="../media/image63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62.sv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31" Type="http://schemas.openxmlformats.org/officeDocument/2006/relationships/image" Target="../media/image70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7" Type="http://schemas.openxmlformats.org/officeDocument/2006/relationships/image" Target="../media/image98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02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7" Type="http://schemas.openxmlformats.org/officeDocument/2006/relationships/image" Target="../media/image112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15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99.sv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7.svg"/><Relationship Id="rId7" Type="http://schemas.openxmlformats.org/officeDocument/2006/relationships/image" Target="../media/image82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Relationship Id="rId9" Type="http://schemas.openxmlformats.org/officeDocument/2006/relationships/image" Target="../media/image121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7" Type="http://schemas.openxmlformats.org/officeDocument/2006/relationships/image" Target="../media/image127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svg"/><Relationship Id="rId7" Type="http://schemas.openxmlformats.org/officeDocument/2006/relationships/image" Target="../media/image133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sv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7" Type="http://schemas.openxmlformats.org/officeDocument/2006/relationships/image" Target="../media/image142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7" Type="http://schemas.openxmlformats.org/officeDocument/2006/relationships/image" Target="../media/image147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svg"/><Relationship Id="rId7" Type="http://schemas.openxmlformats.org/officeDocument/2006/relationships/image" Target="../media/image7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1.svg"/><Relationship Id="rId4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svg"/><Relationship Id="rId7" Type="http://schemas.openxmlformats.org/officeDocument/2006/relationships/image" Target="../media/image162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svg"/><Relationship Id="rId4" Type="http://schemas.openxmlformats.org/officeDocument/2006/relationships/image" Target="../media/image159.png"/><Relationship Id="rId9" Type="http://schemas.openxmlformats.org/officeDocument/2006/relationships/image" Target="../media/image104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svg"/><Relationship Id="rId4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2.svg"/><Relationship Id="rId18" Type="http://schemas.openxmlformats.org/officeDocument/2006/relationships/image" Target="../media/image174.png"/><Relationship Id="rId3" Type="http://schemas.openxmlformats.org/officeDocument/2006/relationships/image" Target="../media/image123.svg"/><Relationship Id="rId7" Type="http://schemas.openxmlformats.org/officeDocument/2006/relationships/image" Target="../media/image168.svg"/><Relationship Id="rId12" Type="http://schemas.openxmlformats.org/officeDocument/2006/relationships/image" Target="../media/image171.png"/><Relationship Id="rId17" Type="http://schemas.openxmlformats.org/officeDocument/2006/relationships/image" Target="../media/image102.svg"/><Relationship Id="rId2" Type="http://schemas.openxmlformats.org/officeDocument/2006/relationships/image" Target="../media/image166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73.svg"/><Relationship Id="rId10" Type="http://schemas.openxmlformats.org/officeDocument/2006/relationships/image" Target="../media/image8.png"/><Relationship Id="rId19" Type="http://schemas.openxmlformats.org/officeDocument/2006/relationships/image" Target="../media/image175.svg"/><Relationship Id="rId4" Type="http://schemas.openxmlformats.org/officeDocument/2006/relationships/image" Target="../media/image4.png"/><Relationship Id="rId9" Type="http://schemas.openxmlformats.org/officeDocument/2006/relationships/image" Target="../media/image170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sv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svg"/><Relationship Id="rId4" Type="http://schemas.openxmlformats.org/officeDocument/2006/relationships/image" Target="../media/image17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43.svg"/><Relationship Id="rId7" Type="http://schemas.openxmlformats.org/officeDocument/2006/relationships/image" Target="../media/image184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11" Type="http://schemas.openxmlformats.org/officeDocument/2006/relationships/image" Target="../media/image188.svg"/><Relationship Id="rId5" Type="http://schemas.openxmlformats.org/officeDocument/2006/relationships/image" Target="../media/image182.sv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4.svg"/><Relationship Id="rId7" Type="http://schemas.openxmlformats.org/officeDocument/2006/relationships/image" Target="../media/image5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6.svg"/><Relationship Id="rId4" Type="http://schemas.openxmlformats.org/officeDocument/2006/relationships/image" Target="../media/image185.png"/><Relationship Id="rId9" Type="http://schemas.openxmlformats.org/officeDocument/2006/relationships/image" Target="../media/image9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4.svg"/><Relationship Id="rId7" Type="http://schemas.openxmlformats.org/officeDocument/2006/relationships/image" Target="../media/image5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6.svg"/><Relationship Id="rId4" Type="http://schemas.openxmlformats.org/officeDocument/2006/relationships/image" Target="../media/image185.png"/><Relationship Id="rId9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svg"/><Relationship Id="rId5" Type="http://schemas.openxmlformats.org/officeDocument/2006/relationships/image" Target="../media/image192.png"/><Relationship Id="rId4" Type="http://schemas.openxmlformats.org/officeDocument/2006/relationships/image" Target="../media/image19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4" y="6256201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4322"/>
              </p:ext>
            </p:extLst>
          </p:nvPr>
        </p:nvGraphicFramePr>
        <p:xfrm>
          <a:off x="1381637" y="644587"/>
          <a:ext cx="9428724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655655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2773069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4400" dirty="0"/>
                        <a:t>44,968 €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. sign up">
            <a:hlinkClick r:id="" action="ppaction://media"/>
            <a:extLst>
              <a:ext uri="{FF2B5EF4-FFF2-40B4-BE49-F238E27FC236}">
                <a16:creationId xmlns:a16="http://schemas.microsoft.com/office/drawing/2014/main" id="{8491283A-E7BA-422D-8E2F-1BA1A4F35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2. connect to twitter">
            <a:hlinkClick r:id="" action="ppaction://media"/>
            <a:extLst>
              <a:ext uri="{FF2B5EF4-FFF2-40B4-BE49-F238E27FC236}">
                <a16:creationId xmlns:a16="http://schemas.microsoft.com/office/drawing/2014/main" id="{17B92F78-6AEB-46DB-95EB-526C4DBB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capsule</a:t>
            </a:r>
          </a:p>
        </p:txBody>
      </p:sp>
      <p:pic>
        <p:nvPicPr>
          <p:cNvPr id="3" name="3. create and display">
            <a:hlinkClick r:id="" action="ppaction://media"/>
            <a:extLst>
              <a:ext uri="{FF2B5EF4-FFF2-40B4-BE49-F238E27FC236}">
                <a16:creationId xmlns:a16="http://schemas.microsoft.com/office/drawing/2014/main" id="{66EBEA09-5900-4389-92D3-EFEAB4B09D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4. refresh">
            <a:hlinkClick r:id="" action="ppaction://media"/>
            <a:extLst>
              <a:ext uri="{FF2B5EF4-FFF2-40B4-BE49-F238E27FC236}">
                <a16:creationId xmlns:a16="http://schemas.microsoft.com/office/drawing/2014/main" id="{337D76CD-56F5-40A9-9211-3DE9A08F4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SWOT </a:t>
            </a:r>
            <a:r>
              <a:rPr lang="es-ES" sz="9600" dirty="0" err="1"/>
              <a:t>analysis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313" y="3602038"/>
            <a:ext cx="9260721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are </a:t>
            </a:r>
            <a:r>
              <a:rPr lang="es-ES" sz="4800" dirty="0" err="1"/>
              <a:t>our</a:t>
            </a:r>
            <a:r>
              <a:rPr lang="es-ES" sz="4800" dirty="0"/>
              <a:t> </a:t>
            </a:r>
            <a:r>
              <a:rPr lang="es-ES" sz="4800" dirty="0" err="1"/>
              <a:t>strong</a:t>
            </a:r>
            <a:r>
              <a:rPr lang="es-ES" sz="4800" dirty="0"/>
              <a:t> and </a:t>
            </a:r>
            <a:r>
              <a:rPr lang="es-ES" sz="4800" dirty="0" err="1"/>
              <a:t>weak</a:t>
            </a:r>
            <a:r>
              <a:rPr lang="es-ES" sz="4800" dirty="0"/>
              <a:t> </a:t>
            </a:r>
            <a:r>
              <a:rPr lang="es-ES" sz="4800" dirty="0" err="1"/>
              <a:t>points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55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5F13883-0D9A-4A11-9283-9CD2604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7409050-39A9-4C1D-B96A-F929118BCA89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DD45D1-286C-49A6-8145-00DC2C7363D7}"/>
              </a:ext>
            </a:extLst>
          </p:cNvPr>
          <p:cNvSpPr/>
          <p:nvPr/>
        </p:nvSpPr>
        <p:spPr>
          <a:xfrm>
            <a:off x="6095999" y="0"/>
            <a:ext cx="6096000" cy="3429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2BD1506-98F1-430D-8098-8F50DFFD1CD8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B4151A9-0A32-4496-BBE6-88A5E93C609F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1001A4-36C2-4911-82D4-C4925BE063A0}"/>
              </a:ext>
            </a:extLst>
          </p:cNvPr>
          <p:cNvSpPr txBox="1"/>
          <p:nvPr/>
        </p:nvSpPr>
        <p:spPr>
          <a:xfrm>
            <a:off x="2249018" y="-24437"/>
            <a:ext cx="15979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0" dirty="0">
                <a:solidFill>
                  <a:schemeClr val="bg1">
                    <a:alpha val="25000"/>
                  </a:schemeClr>
                </a:solidFill>
              </a:rPr>
              <a:t>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6529820-108B-4BB6-AEDC-CAAA2485F225}"/>
              </a:ext>
            </a:extLst>
          </p:cNvPr>
          <p:cNvSpPr txBox="1"/>
          <p:nvPr/>
        </p:nvSpPr>
        <p:spPr>
          <a:xfrm>
            <a:off x="7672688" y="-83638"/>
            <a:ext cx="29426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0" dirty="0">
                <a:solidFill>
                  <a:schemeClr val="bg1">
                    <a:alpha val="25000"/>
                  </a:schemeClr>
                </a:solidFill>
              </a:rPr>
              <a:t>W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533068-4139-49BE-850A-2BAA16C1A052}"/>
              </a:ext>
            </a:extLst>
          </p:cNvPr>
          <p:cNvSpPr txBox="1"/>
          <p:nvPr/>
        </p:nvSpPr>
        <p:spPr>
          <a:xfrm>
            <a:off x="1636920" y="3401116"/>
            <a:ext cx="28221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0" dirty="0">
                <a:solidFill>
                  <a:schemeClr val="bg1">
                    <a:alpha val="25000"/>
                  </a:schemeClr>
                </a:solidFill>
              </a:rPr>
              <a:t>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9A6B1F9-8331-4FD1-9595-9F34FC99E90B}"/>
              </a:ext>
            </a:extLst>
          </p:cNvPr>
          <p:cNvSpPr txBox="1"/>
          <p:nvPr/>
        </p:nvSpPr>
        <p:spPr>
          <a:xfrm>
            <a:off x="8039544" y="3345362"/>
            <a:ext cx="22089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0" dirty="0">
                <a:solidFill>
                  <a:schemeClr val="bg1">
                    <a:alpha val="25000"/>
                  </a:schemeClr>
                </a:solidFill>
              </a:rPr>
              <a:t>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172AC7F-B639-4AD0-87A2-FA0A4AC19DC7}"/>
              </a:ext>
            </a:extLst>
          </p:cNvPr>
          <p:cNvSpPr txBox="1"/>
          <p:nvPr/>
        </p:nvSpPr>
        <p:spPr>
          <a:xfrm>
            <a:off x="292267" y="-245331"/>
            <a:ext cx="4288787" cy="369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/>
              <a:t>Deadman</a:t>
            </a:r>
            <a:r>
              <a:rPr lang="es-ES" sz="4000" dirty="0"/>
              <a:t> </a:t>
            </a:r>
            <a:r>
              <a:rPr lang="es-ES" sz="4000" dirty="0" err="1"/>
              <a:t>switch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Highly</a:t>
            </a:r>
            <a:r>
              <a:rPr lang="es-ES" sz="4000" dirty="0"/>
              <a:t> </a:t>
            </a:r>
            <a:r>
              <a:rPr lang="es-ES" sz="4000" dirty="0" err="1"/>
              <a:t>customizable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/>
              <a:t>More </a:t>
            </a:r>
            <a:r>
              <a:rPr lang="es-ES" sz="4000" dirty="0" err="1"/>
              <a:t>storage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/>
              <a:t>Free plan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0046BEF-062B-4F61-9B25-4401990EF789}"/>
              </a:ext>
            </a:extLst>
          </p:cNvPr>
          <p:cNvSpPr txBox="1"/>
          <p:nvPr/>
        </p:nvSpPr>
        <p:spPr>
          <a:xfrm>
            <a:off x="6677963" y="-375646"/>
            <a:ext cx="4080423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" sz="4000" dirty="0"/>
              <a:t>New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market</a:t>
            </a:r>
            <a:endParaRPr lang="es-ES" sz="4000" dirty="0"/>
          </a:p>
          <a:p>
            <a:pPr>
              <a:lnSpc>
                <a:spcPct val="200000"/>
              </a:lnSpc>
            </a:pPr>
            <a:r>
              <a:rPr lang="es-ES" sz="4000" dirty="0" err="1"/>
              <a:t>Hard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understand</a:t>
            </a:r>
            <a:endParaRPr lang="es-ES" sz="4000" dirty="0"/>
          </a:p>
          <a:p>
            <a:pPr>
              <a:lnSpc>
                <a:spcPct val="200000"/>
              </a:lnSpc>
            </a:pPr>
            <a:r>
              <a:rPr lang="es-ES" sz="4000" dirty="0" err="1"/>
              <a:t>Only</a:t>
            </a:r>
            <a:r>
              <a:rPr lang="es-ES" sz="4000" dirty="0"/>
              <a:t> PayPal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1CA199-6B64-4567-A498-B3CBF338CCB7}"/>
              </a:ext>
            </a:extLst>
          </p:cNvPr>
          <p:cNvSpPr txBox="1"/>
          <p:nvPr/>
        </p:nvSpPr>
        <p:spPr>
          <a:xfrm>
            <a:off x="297167" y="3180222"/>
            <a:ext cx="4425601" cy="369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/>
              <a:t>No </a:t>
            </a:r>
            <a:r>
              <a:rPr lang="es-ES" sz="4000" dirty="0" err="1"/>
              <a:t>monopolies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Insurance</a:t>
            </a:r>
            <a:r>
              <a:rPr lang="es-ES" sz="4000" dirty="0"/>
              <a:t> </a:t>
            </a:r>
            <a:r>
              <a:rPr lang="es-ES" sz="4000" dirty="0" err="1"/>
              <a:t>companies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Special</a:t>
            </a:r>
            <a:r>
              <a:rPr lang="es-ES" sz="4000" dirty="0"/>
              <a:t> </a:t>
            </a:r>
            <a:r>
              <a:rPr lang="es-ES" sz="4000" dirty="0" err="1"/>
              <a:t>days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/>
              <a:t>Wide target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38A0952-9E4F-4337-8D65-3945FB62EF87}"/>
              </a:ext>
            </a:extLst>
          </p:cNvPr>
          <p:cNvSpPr txBox="1"/>
          <p:nvPr/>
        </p:nvSpPr>
        <p:spPr>
          <a:xfrm>
            <a:off x="6772931" y="3184684"/>
            <a:ext cx="3739931" cy="369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/>
              <a:t>Competitors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Lack</a:t>
            </a:r>
            <a:r>
              <a:rPr lang="es-ES" sz="4000" dirty="0"/>
              <a:t> </a:t>
            </a:r>
            <a:r>
              <a:rPr lang="es-ES" sz="4000" dirty="0" err="1"/>
              <a:t>of</a:t>
            </a:r>
            <a:r>
              <a:rPr lang="es-ES" sz="4000" dirty="0"/>
              <a:t> trust</a:t>
            </a:r>
          </a:p>
          <a:p>
            <a:pPr>
              <a:lnSpc>
                <a:spcPct val="150000"/>
              </a:lnSpc>
            </a:pPr>
            <a:r>
              <a:rPr lang="es-ES" sz="4000" dirty="0" err="1"/>
              <a:t>Number</a:t>
            </a:r>
            <a:r>
              <a:rPr lang="es-ES" sz="4000" dirty="0"/>
              <a:t> </a:t>
            </a:r>
            <a:r>
              <a:rPr lang="es-ES" sz="4000" dirty="0" err="1"/>
              <a:t>of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Written</a:t>
            </a:r>
            <a:r>
              <a:rPr lang="es-ES" sz="4000" dirty="0"/>
              <a:t> </a:t>
            </a:r>
            <a:r>
              <a:rPr lang="es-ES" sz="4000" dirty="0" err="1"/>
              <a:t>last</a:t>
            </a:r>
            <a:r>
              <a:rPr lang="es-ES" sz="4000" dirty="0"/>
              <a:t> </a:t>
            </a:r>
            <a:r>
              <a:rPr lang="es-ES" sz="4000" dirty="0" err="1"/>
              <a:t>wills</a:t>
            </a:r>
            <a:endParaRPr lang="es-ES" sz="4000" dirty="0"/>
          </a:p>
        </p:txBody>
      </p:sp>
      <p:pic>
        <p:nvPicPr>
          <p:cNvPr id="15" name="Gráfico 14" descr="Engranajes">
            <a:extLst>
              <a:ext uri="{FF2B5EF4-FFF2-40B4-BE49-F238E27FC236}">
                <a16:creationId xmlns:a16="http://schemas.microsoft.com/office/drawing/2014/main" id="{BB4AC924-1EF2-4F0C-9A4A-0FD589A69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635" y="957140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Reloj de arena">
            <a:extLst>
              <a:ext uri="{FF2B5EF4-FFF2-40B4-BE49-F238E27FC236}">
                <a16:creationId xmlns:a16="http://schemas.microsoft.com/office/drawing/2014/main" id="{3EA352A2-DF4A-4EE3-8BFD-29563C5F3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35" y="60124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onedas">
            <a:extLst>
              <a:ext uri="{FF2B5EF4-FFF2-40B4-BE49-F238E27FC236}">
                <a16:creationId xmlns:a16="http://schemas.microsoft.com/office/drawing/2014/main" id="{000A38F7-3EEF-4EE6-8C1F-B92021A0D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9635" y="2641578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Base de datos">
            <a:extLst>
              <a:ext uri="{FF2B5EF4-FFF2-40B4-BE49-F238E27FC236}">
                <a16:creationId xmlns:a16="http://schemas.microsoft.com/office/drawing/2014/main" id="{3BCF92C8-B8E7-4E9A-B863-31AD85F8F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9635" y="1854156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Gráfico de barras">
            <a:extLst>
              <a:ext uri="{FF2B5EF4-FFF2-40B4-BE49-F238E27FC236}">
                <a16:creationId xmlns:a16="http://schemas.microsoft.com/office/drawing/2014/main" id="{D78E21D4-255C-4A01-9445-72C97E4B1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49350" y="80962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Tarjeta de crédito">
            <a:extLst>
              <a:ext uri="{FF2B5EF4-FFF2-40B4-BE49-F238E27FC236}">
                <a16:creationId xmlns:a16="http://schemas.microsoft.com/office/drawing/2014/main" id="{DB00D840-8192-4491-B114-B11215FD1C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49349" y="2473816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Ayuda">
            <a:extLst>
              <a:ext uri="{FF2B5EF4-FFF2-40B4-BE49-F238E27FC236}">
                <a16:creationId xmlns:a16="http://schemas.microsoft.com/office/drawing/2014/main" id="{A6680621-5117-46BF-8575-82FAB5FBAE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77149" y="1305188"/>
            <a:ext cx="596087" cy="5960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 descr="Gráfico circular">
            <a:extLst>
              <a:ext uri="{FF2B5EF4-FFF2-40B4-BE49-F238E27FC236}">
                <a16:creationId xmlns:a16="http://schemas.microsoft.com/office/drawing/2014/main" id="{BD287A97-6C87-48CC-8C16-ABC0AB4CD1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20126" y="3453437"/>
            <a:ext cx="645452" cy="645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Corona navideña">
            <a:extLst>
              <a:ext uri="{FF2B5EF4-FFF2-40B4-BE49-F238E27FC236}">
                <a16:creationId xmlns:a16="http://schemas.microsoft.com/office/drawing/2014/main" id="{9A7F3CAE-9A52-467D-BB54-6911D96CEC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13893" y="5230636"/>
            <a:ext cx="645847" cy="645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Gráfico 23" descr="Empleado de oficina">
            <a:extLst>
              <a:ext uri="{FF2B5EF4-FFF2-40B4-BE49-F238E27FC236}">
                <a16:creationId xmlns:a16="http://schemas.microsoft.com/office/drawing/2014/main" id="{435D0DB2-5C79-4F10-A09B-B0999F7C4E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13893" y="4341839"/>
            <a:ext cx="645847" cy="645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Grupo de personas ">
            <a:extLst>
              <a:ext uri="{FF2B5EF4-FFF2-40B4-BE49-F238E27FC236}">
                <a16:creationId xmlns:a16="http://schemas.microsoft.com/office/drawing/2014/main" id="{A716FC2D-65F2-4983-9879-6212EE1617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12140" y="6119433"/>
            <a:ext cx="645452" cy="645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luvia de ideas de grupo">
            <a:extLst>
              <a:ext uri="{FF2B5EF4-FFF2-40B4-BE49-F238E27FC236}">
                <a16:creationId xmlns:a16="http://schemas.microsoft.com/office/drawing/2014/main" id="{ACA72BC6-78C7-4CC5-96EE-C62D429A9A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149348" y="3447204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Gráfico 26" descr="Preguntas">
            <a:extLst>
              <a:ext uri="{FF2B5EF4-FFF2-40B4-BE49-F238E27FC236}">
                <a16:creationId xmlns:a16="http://schemas.microsoft.com/office/drawing/2014/main" id="{E12FDD2B-0F8C-421F-B557-488F1C6592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49347" y="4342552"/>
            <a:ext cx="651686" cy="651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Gráfico 28" descr="Documento">
            <a:extLst>
              <a:ext uri="{FF2B5EF4-FFF2-40B4-BE49-F238E27FC236}">
                <a16:creationId xmlns:a16="http://schemas.microsoft.com/office/drawing/2014/main" id="{AC8BC4F1-B2A6-4AFF-B1FE-93D3E74242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149347" y="6133251"/>
            <a:ext cx="651686" cy="651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Tendencia a la baja">
            <a:extLst>
              <a:ext uri="{FF2B5EF4-FFF2-40B4-BE49-F238E27FC236}">
                <a16:creationId xmlns:a16="http://schemas.microsoft.com/office/drawing/2014/main" id="{A09C4B4E-A486-4113-85FE-7C45E35D6F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158659" y="5173423"/>
            <a:ext cx="648432" cy="648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85189A-2395-46DF-A6E1-324C8F98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3" name="spot capulefy">
            <a:hlinkClick r:id="" action="ppaction://media"/>
            <a:extLst>
              <a:ext uri="{FF2B5EF4-FFF2-40B4-BE49-F238E27FC236}">
                <a16:creationId xmlns:a16="http://schemas.microsoft.com/office/drawing/2014/main" id="{83159A6B-5917-489E-BCE7-452D7157B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CA1276-CA77-4103-9544-6326E9F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AC651E-8F4B-4690-83BC-9CA07A3337B9}"/>
              </a:ext>
            </a:extLst>
          </p:cNvPr>
          <p:cNvSpPr txBox="1"/>
          <p:nvPr/>
        </p:nvSpPr>
        <p:spPr>
          <a:xfrm>
            <a:off x="1953822" y="0"/>
            <a:ext cx="8284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Threat</a:t>
            </a:r>
            <a:r>
              <a:rPr lang="es-ES" sz="8800" dirty="0"/>
              <a:t> </a:t>
            </a:r>
            <a:r>
              <a:rPr lang="es-ES" sz="8800" dirty="0" err="1"/>
              <a:t>mitigation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53676E-FD8B-4A31-8B9F-7B4012849316}"/>
              </a:ext>
            </a:extLst>
          </p:cNvPr>
          <p:cNvSpPr txBox="1"/>
          <p:nvPr/>
        </p:nvSpPr>
        <p:spPr>
          <a:xfrm>
            <a:off x="848695" y="4336556"/>
            <a:ext cx="331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Competitors</a:t>
            </a:r>
            <a:endParaRPr lang="es-ES" sz="4800" dirty="0"/>
          </a:p>
        </p:txBody>
      </p:sp>
      <p:pic>
        <p:nvPicPr>
          <p:cNvPr id="5" name="Gráfico 4" descr="Lluvia de ideas de grupo">
            <a:extLst>
              <a:ext uri="{FF2B5EF4-FFF2-40B4-BE49-F238E27FC236}">
                <a16:creationId xmlns:a16="http://schemas.microsoft.com/office/drawing/2014/main" id="{508B8CB5-5931-4A68-92BC-DE8E2466E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30" y="1690447"/>
            <a:ext cx="2545052" cy="2545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FD96C9-53E3-4D7B-BBD0-EC6C7139AAAD}"/>
              </a:ext>
            </a:extLst>
          </p:cNvPr>
          <p:cNvSpPr txBox="1"/>
          <p:nvPr/>
        </p:nvSpPr>
        <p:spPr>
          <a:xfrm>
            <a:off x="5798897" y="1751233"/>
            <a:ext cx="55936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Keep</a:t>
            </a:r>
            <a:r>
              <a:rPr lang="es-ES" sz="5400" dirty="0"/>
              <a:t> </a:t>
            </a:r>
            <a:r>
              <a:rPr lang="es-ES" sz="5400" dirty="0" err="1"/>
              <a:t>improving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Maintain</a:t>
            </a:r>
            <a:r>
              <a:rPr lang="es-ES" sz="5400" dirty="0"/>
              <a:t> </a:t>
            </a:r>
            <a:r>
              <a:rPr lang="es-ES" sz="5400" dirty="0" err="1"/>
              <a:t>prices</a:t>
            </a:r>
            <a:endParaRPr lang="es-ES" sz="5400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B3ED9EF-7108-47B6-ACED-2F5A28344D70}"/>
              </a:ext>
            </a:extLst>
          </p:cNvPr>
          <p:cNvSpPr/>
          <p:nvPr/>
        </p:nvSpPr>
        <p:spPr>
          <a:xfrm>
            <a:off x="4106587" y="3350975"/>
            <a:ext cx="1407449" cy="295674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 descr="Gráfico de barras con tendencia ascendente">
            <a:extLst>
              <a:ext uri="{FF2B5EF4-FFF2-40B4-BE49-F238E27FC236}">
                <a16:creationId xmlns:a16="http://schemas.microsoft.com/office/drawing/2014/main" id="{215F3439-DB8F-42A1-BB56-F311E896F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7238" y="4571998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Dinero">
            <a:extLst>
              <a:ext uri="{FF2B5EF4-FFF2-40B4-BE49-F238E27FC236}">
                <a16:creationId xmlns:a16="http://schemas.microsoft.com/office/drawing/2014/main" id="{F68FB575-F5B9-428F-9907-4A673705C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8384" y="4571999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965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CA1276-CA77-4103-9544-6326E9F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AC651E-8F4B-4690-83BC-9CA07A3337B9}"/>
              </a:ext>
            </a:extLst>
          </p:cNvPr>
          <p:cNvSpPr txBox="1"/>
          <p:nvPr/>
        </p:nvSpPr>
        <p:spPr>
          <a:xfrm>
            <a:off x="1953822" y="0"/>
            <a:ext cx="8284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Threat</a:t>
            </a:r>
            <a:r>
              <a:rPr lang="es-ES" sz="8800" dirty="0"/>
              <a:t> </a:t>
            </a:r>
            <a:r>
              <a:rPr lang="es-ES" sz="8800" dirty="0" err="1"/>
              <a:t>mitigation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53676E-FD8B-4A31-8B9F-7B4012849316}"/>
              </a:ext>
            </a:extLst>
          </p:cNvPr>
          <p:cNvSpPr txBox="1"/>
          <p:nvPr/>
        </p:nvSpPr>
        <p:spPr>
          <a:xfrm>
            <a:off x="848695" y="4336556"/>
            <a:ext cx="331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Lack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trust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FD96C9-53E3-4D7B-BBD0-EC6C7139AAAD}"/>
              </a:ext>
            </a:extLst>
          </p:cNvPr>
          <p:cNvSpPr txBox="1"/>
          <p:nvPr/>
        </p:nvSpPr>
        <p:spPr>
          <a:xfrm>
            <a:off x="5840341" y="1446550"/>
            <a:ext cx="5973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Advertising</a:t>
            </a:r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Assure</a:t>
            </a:r>
            <a:r>
              <a:rPr lang="es-ES" sz="5400" dirty="0"/>
              <a:t> </a:t>
            </a:r>
            <a:r>
              <a:rPr lang="es-ES" sz="5400" dirty="0" err="1"/>
              <a:t>clients</a:t>
            </a:r>
            <a:r>
              <a:rPr lang="es-ES" sz="5400" dirty="0"/>
              <a:t> </a:t>
            </a:r>
            <a:r>
              <a:rPr lang="es-ES" sz="5400" dirty="0" err="1"/>
              <a:t>get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they</a:t>
            </a:r>
            <a:r>
              <a:rPr lang="es-ES" sz="5400" dirty="0"/>
              <a:t> </a:t>
            </a:r>
            <a:r>
              <a:rPr lang="es-ES" sz="5400" dirty="0" err="1"/>
              <a:t>pay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Special</a:t>
            </a:r>
            <a:r>
              <a:rPr lang="es-ES" sz="5400" dirty="0"/>
              <a:t> </a:t>
            </a:r>
            <a:r>
              <a:rPr lang="es-ES" sz="5400" dirty="0" err="1"/>
              <a:t>promotions</a:t>
            </a:r>
            <a:endParaRPr lang="es-ES" sz="5400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B3ED9EF-7108-47B6-ACED-2F5A28344D70}"/>
              </a:ext>
            </a:extLst>
          </p:cNvPr>
          <p:cNvSpPr/>
          <p:nvPr/>
        </p:nvSpPr>
        <p:spPr>
          <a:xfrm>
            <a:off x="4106587" y="3350975"/>
            <a:ext cx="1407449" cy="295674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 descr="Preguntas">
            <a:extLst>
              <a:ext uri="{FF2B5EF4-FFF2-40B4-BE49-F238E27FC236}">
                <a16:creationId xmlns:a16="http://schemas.microsoft.com/office/drawing/2014/main" id="{ABF1E7D3-E172-462F-9DED-FA3F023B0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30" y="1619027"/>
            <a:ext cx="2545052" cy="2545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 de comprobación">
            <a:extLst>
              <a:ext uri="{FF2B5EF4-FFF2-40B4-BE49-F238E27FC236}">
                <a16:creationId xmlns:a16="http://schemas.microsoft.com/office/drawing/2014/main" id="{82477307-80C8-425A-8B74-723BDEBF7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0799" y="4800599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Megáfono">
            <a:extLst>
              <a:ext uri="{FF2B5EF4-FFF2-40B4-BE49-F238E27FC236}">
                <a16:creationId xmlns:a16="http://schemas.microsoft.com/office/drawing/2014/main" id="{E813D0A1-200A-4D62-AFB7-0D7E8230F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1216" y="4800598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Etiqueta">
            <a:extLst>
              <a:ext uri="{FF2B5EF4-FFF2-40B4-BE49-F238E27FC236}">
                <a16:creationId xmlns:a16="http://schemas.microsoft.com/office/drawing/2014/main" id="{B8D9EF95-2425-4828-A420-3BE36B29A3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0382" y="4800600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79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CA1276-CA77-4103-9544-6326E9F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AC651E-8F4B-4690-83BC-9CA07A3337B9}"/>
              </a:ext>
            </a:extLst>
          </p:cNvPr>
          <p:cNvSpPr txBox="1"/>
          <p:nvPr/>
        </p:nvSpPr>
        <p:spPr>
          <a:xfrm>
            <a:off x="1953822" y="0"/>
            <a:ext cx="8284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Threat</a:t>
            </a:r>
            <a:r>
              <a:rPr lang="es-ES" sz="8800" dirty="0"/>
              <a:t> </a:t>
            </a:r>
            <a:r>
              <a:rPr lang="es-ES" sz="8800" dirty="0" err="1"/>
              <a:t>mitigation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53676E-FD8B-4A31-8B9F-7B4012849316}"/>
              </a:ext>
            </a:extLst>
          </p:cNvPr>
          <p:cNvSpPr txBox="1"/>
          <p:nvPr/>
        </p:nvSpPr>
        <p:spPr>
          <a:xfrm>
            <a:off x="848695" y="4336556"/>
            <a:ext cx="3318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endParaRPr lang="es-ES" sz="4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FD96C9-53E3-4D7B-BBD0-EC6C7139AAAD}"/>
              </a:ext>
            </a:extLst>
          </p:cNvPr>
          <p:cNvSpPr txBox="1"/>
          <p:nvPr/>
        </p:nvSpPr>
        <p:spPr>
          <a:xfrm>
            <a:off x="5840341" y="1446550"/>
            <a:ext cx="5973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Marketing</a:t>
            </a:r>
          </a:p>
          <a:p>
            <a:r>
              <a:rPr lang="es-ES" sz="5400" dirty="0"/>
              <a:t>- Focus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profitable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5400" dirty="0" err="1"/>
              <a:t>channels</a:t>
            </a:r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Research</a:t>
            </a:r>
            <a:r>
              <a:rPr lang="es-ES" sz="5400" dirty="0"/>
              <a:t> </a:t>
            </a:r>
            <a:r>
              <a:rPr lang="es-ES" sz="5400" dirty="0" err="1"/>
              <a:t>the</a:t>
            </a:r>
            <a:r>
              <a:rPr lang="es-ES" sz="5400" dirty="0"/>
              <a:t> </a:t>
            </a:r>
            <a:r>
              <a:rPr lang="es-ES" sz="5400" dirty="0" err="1"/>
              <a:t>market</a:t>
            </a:r>
            <a:endParaRPr lang="es-ES" sz="5400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B3ED9EF-7108-47B6-ACED-2F5A28344D70}"/>
              </a:ext>
            </a:extLst>
          </p:cNvPr>
          <p:cNvSpPr/>
          <p:nvPr/>
        </p:nvSpPr>
        <p:spPr>
          <a:xfrm>
            <a:off x="4106587" y="3350975"/>
            <a:ext cx="1407449" cy="295674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70B5059D-2004-4001-BA9B-6441261B1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30" y="1619027"/>
            <a:ext cx="2545052" cy="2545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Diana">
            <a:extLst>
              <a:ext uri="{FF2B5EF4-FFF2-40B4-BE49-F238E27FC236}">
                <a16:creationId xmlns:a16="http://schemas.microsoft.com/office/drawing/2014/main" id="{36EC2F84-D46C-45BB-A272-481D8FF01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494" y="4800597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Investigación">
            <a:extLst>
              <a:ext uri="{FF2B5EF4-FFF2-40B4-BE49-F238E27FC236}">
                <a16:creationId xmlns:a16="http://schemas.microsoft.com/office/drawing/2014/main" id="{7E3E50F9-5A20-47F6-9281-1C42785AF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4077" y="4800597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Presentación con gráfico de barras">
            <a:extLst>
              <a:ext uri="{FF2B5EF4-FFF2-40B4-BE49-F238E27FC236}">
                <a16:creationId xmlns:a16="http://schemas.microsoft.com/office/drawing/2014/main" id="{18ED084A-1B2F-4583-A84C-E49F830A6F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4911" y="4800596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19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CA1276-CA77-4103-9544-6326E9F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23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AC651E-8F4B-4690-83BC-9CA07A3337B9}"/>
              </a:ext>
            </a:extLst>
          </p:cNvPr>
          <p:cNvSpPr txBox="1"/>
          <p:nvPr/>
        </p:nvSpPr>
        <p:spPr>
          <a:xfrm>
            <a:off x="1953822" y="0"/>
            <a:ext cx="8284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Threat</a:t>
            </a:r>
            <a:r>
              <a:rPr lang="es-ES" sz="8800" dirty="0"/>
              <a:t> </a:t>
            </a:r>
            <a:r>
              <a:rPr lang="es-ES" sz="8800" dirty="0" err="1"/>
              <a:t>mitigation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53676E-FD8B-4A31-8B9F-7B4012849316}"/>
              </a:ext>
            </a:extLst>
          </p:cNvPr>
          <p:cNvSpPr txBox="1"/>
          <p:nvPr/>
        </p:nvSpPr>
        <p:spPr>
          <a:xfrm>
            <a:off x="848695" y="4336556"/>
            <a:ext cx="3318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Written</a:t>
            </a:r>
            <a:r>
              <a:rPr lang="es-ES" sz="4800" dirty="0"/>
              <a:t> </a:t>
            </a:r>
            <a:r>
              <a:rPr lang="es-ES" sz="4800" dirty="0" err="1"/>
              <a:t>last</a:t>
            </a:r>
            <a:r>
              <a:rPr lang="es-ES" sz="4800" dirty="0"/>
              <a:t> </a:t>
            </a:r>
            <a:r>
              <a:rPr lang="es-ES" sz="4800" dirty="0" err="1"/>
              <a:t>wills</a:t>
            </a:r>
            <a:endParaRPr lang="es-ES" sz="4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FD96C9-53E3-4D7B-BBD0-EC6C7139AAAD}"/>
              </a:ext>
            </a:extLst>
          </p:cNvPr>
          <p:cNvSpPr txBox="1"/>
          <p:nvPr/>
        </p:nvSpPr>
        <p:spPr>
          <a:xfrm>
            <a:off x="5840341" y="1446550"/>
            <a:ext cx="5973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Appeal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wider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5400" dirty="0" err="1"/>
              <a:t>audience</a:t>
            </a:r>
            <a:endParaRPr lang="es-ES" sz="5400" dirty="0"/>
          </a:p>
          <a:p>
            <a:r>
              <a:rPr lang="es-ES" sz="5400" dirty="0"/>
              <a:t>- Focus </a:t>
            </a:r>
            <a:r>
              <a:rPr lang="es-ES" sz="5400" dirty="0" err="1"/>
              <a:t>on</a:t>
            </a:r>
            <a:r>
              <a:rPr lang="es-ES" sz="5400" dirty="0"/>
              <a:t> social</a:t>
            </a:r>
          </a:p>
          <a:p>
            <a:r>
              <a:rPr lang="es-ES" sz="5400" dirty="0"/>
              <a:t>  </a:t>
            </a:r>
            <a:r>
              <a:rPr lang="es-ES" sz="5400" dirty="0" err="1"/>
              <a:t>components</a:t>
            </a:r>
            <a:endParaRPr lang="es-ES" sz="5400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B3ED9EF-7108-47B6-ACED-2F5A28344D70}"/>
              </a:ext>
            </a:extLst>
          </p:cNvPr>
          <p:cNvSpPr/>
          <p:nvPr/>
        </p:nvSpPr>
        <p:spPr>
          <a:xfrm>
            <a:off x="4106587" y="3350975"/>
            <a:ext cx="1407449" cy="295674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áfico 10" descr="Documento">
            <a:extLst>
              <a:ext uri="{FF2B5EF4-FFF2-40B4-BE49-F238E27FC236}">
                <a16:creationId xmlns:a16="http://schemas.microsoft.com/office/drawing/2014/main" id="{0D01BB53-EDEF-48E4-A0CA-D656DA9A1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30" y="1619027"/>
            <a:ext cx="2545052" cy="2545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d social">
            <a:extLst>
              <a:ext uri="{FF2B5EF4-FFF2-40B4-BE49-F238E27FC236}">
                <a16:creationId xmlns:a16="http://schemas.microsoft.com/office/drawing/2014/main" id="{C70B6565-FB12-44F2-AEA6-3AEEE5C86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0539" y="4862870"/>
            <a:ext cx="1759581" cy="175958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Grupo de personas ">
            <a:extLst>
              <a:ext uri="{FF2B5EF4-FFF2-40B4-BE49-F238E27FC236}">
                <a16:creationId xmlns:a16="http://schemas.microsoft.com/office/drawing/2014/main" id="{F23DD423-65AF-4DC4-9A89-70261D5024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67418" y="4862870"/>
            <a:ext cx="1759582" cy="1759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961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Return</a:t>
            </a:r>
            <a:r>
              <a:rPr lang="es-ES" sz="9600" dirty="0"/>
              <a:t> </a:t>
            </a:r>
            <a:r>
              <a:rPr lang="es-ES" sz="9600" dirty="0" err="1"/>
              <a:t>of</a:t>
            </a:r>
            <a:r>
              <a:rPr lang="es-ES" sz="9600" dirty="0"/>
              <a:t> </a:t>
            </a:r>
            <a:r>
              <a:rPr lang="es-ES" sz="9600" dirty="0" err="1"/>
              <a:t>investment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making</a:t>
            </a:r>
            <a:r>
              <a:rPr lang="es-ES" sz="4800" dirty="0"/>
              <a:t> </a:t>
            </a:r>
            <a:r>
              <a:rPr lang="es-ES" sz="4800" dirty="0" err="1"/>
              <a:t>profit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96164"/>
              </p:ext>
            </p:extLst>
          </p:nvPr>
        </p:nvGraphicFramePr>
        <p:xfrm>
          <a:off x="2053179" y="653069"/>
          <a:ext cx="8085640" cy="4862038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98927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18671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14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14,390 €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325 €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322213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3,060 €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78223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36,168 €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1st </a:t>
            </a:r>
            <a:r>
              <a:rPr lang="es-ES" sz="6600" dirty="0" err="1"/>
              <a:t>month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663623" y="1905506"/>
            <a:ext cx="8864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100-200</a:t>
            </a:r>
            <a:r>
              <a:rPr lang="es-ES" sz="4400" dirty="0"/>
              <a:t> capsules </a:t>
            </a:r>
            <a:r>
              <a:rPr lang="es-ES" sz="4400" dirty="0" err="1"/>
              <a:t>sold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r>
              <a:rPr lang="es-ES" sz="4400" dirty="0"/>
              <a:t>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20%</a:t>
            </a:r>
            <a:r>
              <a:rPr lang="es-ES" sz="4400" dirty="0"/>
              <a:t>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next</a:t>
            </a:r>
            <a:r>
              <a:rPr lang="es-ES" sz="4400" dirty="0"/>
              <a:t> </a:t>
            </a:r>
            <a:r>
              <a:rPr lang="es-ES" sz="4400" dirty="0" err="1"/>
              <a:t>three</a:t>
            </a:r>
            <a:r>
              <a:rPr lang="es-ES" sz="4400" dirty="0"/>
              <a:t> </a:t>
            </a:r>
            <a:r>
              <a:rPr lang="es-ES" sz="4400" dirty="0" err="1"/>
              <a:t>weeks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6000" dirty="0"/>
              <a:t>Total </a:t>
            </a:r>
            <a:r>
              <a:rPr lang="es-ES" sz="6000" dirty="0" err="1"/>
              <a:t>revenue</a:t>
            </a:r>
            <a:r>
              <a:rPr lang="es-ES" sz="6000" dirty="0"/>
              <a:t>: ~</a:t>
            </a:r>
            <a:r>
              <a:rPr lang="es-ES" sz="6000" b="1" dirty="0"/>
              <a:t>1,140 €</a:t>
            </a:r>
          </a:p>
        </p:txBody>
      </p:sp>
      <p:pic>
        <p:nvPicPr>
          <p:cNvPr id="6" name="Gráfico 5" descr="Etiqueta">
            <a:extLst>
              <a:ext uri="{FF2B5EF4-FFF2-40B4-BE49-F238E27FC236}">
                <a16:creationId xmlns:a16="http://schemas.microsoft.com/office/drawing/2014/main" id="{BDB01FB9-C6BF-42B9-B7E3-FE79CC4C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5995" y="1193846"/>
            <a:ext cx="2091841" cy="2091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DBC392FB-3A75-47EC-906A-2C2CFAE95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1591" y="4831117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onedas">
            <a:extLst>
              <a:ext uri="{FF2B5EF4-FFF2-40B4-BE49-F238E27FC236}">
                <a16:creationId xmlns:a16="http://schemas.microsoft.com/office/drawing/2014/main" id="{479D4D48-72D4-4CB8-B1FC-332950262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917" y="4831117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591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first</a:t>
            </a:r>
            <a:r>
              <a:rPr lang="es-ES" sz="6600" dirty="0"/>
              <a:t> 6 </a:t>
            </a:r>
            <a:r>
              <a:rPr lang="es-ES" sz="6600" dirty="0" err="1"/>
              <a:t>months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663623" y="1905506"/>
            <a:ext cx="8864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700</a:t>
            </a:r>
            <a:r>
              <a:rPr lang="es-ES" sz="4400" dirty="0"/>
              <a:t> capsules </a:t>
            </a:r>
            <a:r>
              <a:rPr lang="es-ES" sz="4400" dirty="0" err="1"/>
              <a:t>sold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~500</a:t>
            </a:r>
            <a:r>
              <a:rPr lang="es-ES" sz="4400" dirty="0"/>
              <a:t> capsules at full </a:t>
            </a:r>
            <a:r>
              <a:rPr lang="es-ES" sz="4400" dirty="0" err="1"/>
              <a:t>price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4,750 €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this</a:t>
            </a:r>
            <a:r>
              <a:rPr lang="es-ES" sz="4400" dirty="0"/>
              <a:t> </a:t>
            </a:r>
            <a:r>
              <a:rPr lang="es-ES" sz="4400" dirty="0" err="1"/>
              <a:t>period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6000" dirty="0"/>
              <a:t>Total </a:t>
            </a:r>
            <a:r>
              <a:rPr lang="es-ES" sz="6000" dirty="0" err="1"/>
              <a:t>revenue</a:t>
            </a:r>
            <a:r>
              <a:rPr lang="es-ES" sz="6000" dirty="0"/>
              <a:t>: ~</a:t>
            </a:r>
            <a:r>
              <a:rPr lang="es-ES" sz="6000" b="1" dirty="0"/>
              <a:t>5,990 €</a:t>
            </a:r>
          </a:p>
        </p:txBody>
      </p:sp>
      <p:pic>
        <p:nvPicPr>
          <p:cNvPr id="6" name="Gráfico 5" descr="Tendencia al alza">
            <a:extLst>
              <a:ext uri="{FF2B5EF4-FFF2-40B4-BE49-F238E27FC236}">
                <a16:creationId xmlns:a16="http://schemas.microsoft.com/office/drawing/2014/main" id="{AF1DD15A-CFD4-4C24-A203-8B5DE6AC6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916" y="4831116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Crecimiento del negocio">
            <a:extLst>
              <a:ext uri="{FF2B5EF4-FFF2-40B4-BE49-F238E27FC236}">
                <a16:creationId xmlns:a16="http://schemas.microsoft.com/office/drawing/2014/main" id="{598292B5-C017-436A-BEA6-7D5AA5BF7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1591" y="4831116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255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next</a:t>
            </a:r>
            <a:r>
              <a:rPr lang="es-ES" sz="6600" dirty="0"/>
              <a:t> 6 </a:t>
            </a:r>
            <a:r>
              <a:rPr lang="es-ES" sz="6600" dirty="0" err="1"/>
              <a:t>months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530205" y="1790522"/>
            <a:ext cx="57227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3,060 €</a:t>
            </a:r>
            <a:r>
              <a:rPr lang="es-ES" sz="4400" dirty="0"/>
              <a:t> </a:t>
            </a:r>
            <a:r>
              <a:rPr lang="es-ES" sz="4400" dirty="0" err="1"/>
              <a:t>for</a:t>
            </a:r>
            <a:r>
              <a:rPr lang="es-ES" sz="4400" dirty="0"/>
              <a:t> </a:t>
            </a:r>
            <a:r>
              <a:rPr lang="es-ES" sz="4400" dirty="0" err="1"/>
              <a:t>advertisement</a:t>
            </a:r>
            <a:r>
              <a:rPr lang="es-ES" sz="4400" dirty="0"/>
              <a:t> </a:t>
            </a:r>
            <a:r>
              <a:rPr lang="es-ES" sz="4400" dirty="0" err="1"/>
              <a:t>campaign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~1,400</a:t>
            </a:r>
            <a:r>
              <a:rPr lang="es-ES" sz="4400" dirty="0"/>
              <a:t>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13,300 €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this</a:t>
            </a:r>
            <a:r>
              <a:rPr lang="es-ES" sz="4400" dirty="0"/>
              <a:t> </a:t>
            </a:r>
            <a:r>
              <a:rPr lang="es-ES" sz="4400" dirty="0" err="1"/>
              <a:t>period</a:t>
            </a:r>
            <a:endParaRPr lang="es-ES" sz="6000" b="1" dirty="0"/>
          </a:p>
        </p:txBody>
      </p:sp>
      <p:pic>
        <p:nvPicPr>
          <p:cNvPr id="5" name="Imagen 4" descr="https://i.gyazo.com/91432c290fd850cb819c40c8f883a405.png">
            <a:extLst>
              <a:ext uri="{FF2B5EF4-FFF2-40B4-BE49-F238E27FC236}">
                <a16:creationId xmlns:a16="http://schemas.microsoft.com/office/drawing/2014/main" id="{7E78717C-2017-4ED9-82B7-0F6F4DC3F5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63" y="1238035"/>
            <a:ext cx="4971890" cy="5265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882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ttps://i.gyazo.com/a764daeeb6d60ffce4b32a8b27f82496.png">
            <a:extLst>
              <a:ext uri="{FF2B5EF4-FFF2-40B4-BE49-F238E27FC236}">
                <a16:creationId xmlns:a16="http://schemas.microsoft.com/office/drawing/2014/main" id="{DE0421F1-E2F7-40A0-877C-D63AD4967E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94" y="1235227"/>
            <a:ext cx="4795028" cy="52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second</a:t>
            </a:r>
            <a:r>
              <a:rPr lang="es-ES" sz="6600" dirty="0"/>
              <a:t> </a:t>
            </a:r>
            <a:r>
              <a:rPr lang="es-ES" sz="6600" dirty="0" err="1"/>
              <a:t>year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530205" y="1790522"/>
            <a:ext cx="57227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campaigns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Hosting, </a:t>
            </a:r>
            <a:r>
              <a:rPr lang="es-ES" sz="4400" dirty="0" err="1"/>
              <a:t>advertising</a:t>
            </a:r>
            <a:r>
              <a:rPr lang="es-ES" sz="4400" dirty="0"/>
              <a:t> and </a:t>
            </a:r>
            <a:r>
              <a:rPr lang="es-ES" sz="4400" dirty="0" err="1"/>
              <a:t>customer</a:t>
            </a:r>
            <a:r>
              <a:rPr lang="es-ES" sz="4400" dirty="0"/>
              <a:t> </a:t>
            </a:r>
            <a:r>
              <a:rPr lang="es-ES" sz="4400" dirty="0" err="1"/>
              <a:t>support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Double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year</a:t>
            </a:r>
            <a:r>
              <a:rPr lang="es-ES" sz="4400" dirty="0"/>
              <a:t> sales</a:t>
            </a:r>
          </a:p>
        </p:txBody>
      </p:sp>
    </p:spTree>
    <p:extLst>
      <p:ext uri="{BB962C8B-B14F-4D97-AF65-F5344CB8AC3E}">
        <p14:creationId xmlns:p14="http://schemas.microsoft.com/office/powerpoint/2010/main" val="4138491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ttps://i.gyazo.com/5219411216ffd914cf4e3246de8c5478.png">
            <a:extLst>
              <a:ext uri="{FF2B5EF4-FFF2-40B4-BE49-F238E27FC236}">
                <a16:creationId xmlns:a16="http://schemas.microsoft.com/office/drawing/2014/main" id="{463BF4F4-86A9-42C2-99FD-DFE864D870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53" y="1235227"/>
            <a:ext cx="4693309" cy="52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third</a:t>
            </a:r>
            <a:r>
              <a:rPr lang="es-ES" sz="6600" dirty="0"/>
              <a:t> </a:t>
            </a:r>
            <a:r>
              <a:rPr lang="es-ES" sz="6600" dirty="0" err="1"/>
              <a:t>year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530205" y="1790522"/>
            <a:ext cx="57227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Aggressive</a:t>
            </a:r>
            <a:r>
              <a:rPr lang="es-ES" sz="4400" dirty="0"/>
              <a:t> </a:t>
            </a:r>
            <a:r>
              <a:rPr lang="es-ES" sz="4400" dirty="0" err="1"/>
              <a:t>expansion</a:t>
            </a:r>
            <a:r>
              <a:rPr lang="es-ES" sz="4400" dirty="0"/>
              <a:t>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Double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marketing </a:t>
            </a:r>
            <a:r>
              <a:rPr lang="es-ES" sz="4400" dirty="0" err="1"/>
              <a:t>budget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Increase</a:t>
            </a:r>
            <a:r>
              <a:rPr lang="es-ES" sz="4400" dirty="0"/>
              <a:t> </a:t>
            </a:r>
            <a:r>
              <a:rPr lang="es-ES" sz="4400" dirty="0" err="1"/>
              <a:t>maintenance</a:t>
            </a:r>
            <a:r>
              <a:rPr lang="es-ES" sz="4400" dirty="0"/>
              <a:t> </a:t>
            </a:r>
            <a:r>
              <a:rPr lang="es-ES" sz="4400" dirty="0" err="1"/>
              <a:t>costs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727923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5F94E33-C2F2-4F71-ADB6-9B88463B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31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504106-30A8-449D-B346-5745EB474C8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7" b="16395"/>
          <a:stretch/>
        </p:blipFill>
        <p:spPr>
          <a:xfrm>
            <a:off x="826632" y="157866"/>
            <a:ext cx="10538734" cy="609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7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Investment</a:t>
            </a:r>
            <a:r>
              <a:rPr lang="es-ES" sz="9600" dirty="0"/>
              <a:t> </a:t>
            </a:r>
            <a:r>
              <a:rPr lang="es-ES" sz="9600" dirty="0" err="1"/>
              <a:t>analysis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179" y="3602038"/>
            <a:ext cx="10092990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our</a:t>
            </a:r>
            <a:r>
              <a:rPr lang="es-ES" sz="4800" dirty="0"/>
              <a:t> </a:t>
            </a:r>
            <a:r>
              <a:rPr lang="es-ES" sz="4800" dirty="0" err="1"/>
              <a:t>commitment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investors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102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As </a:t>
            </a:r>
            <a:r>
              <a:rPr lang="es-ES" sz="6600" dirty="0" err="1"/>
              <a:t>of</a:t>
            </a:r>
            <a:r>
              <a:rPr lang="es-ES" sz="6600" dirty="0"/>
              <a:t> </a:t>
            </a:r>
            <a:r>
              <a:rPr lang="es-ES" sz="6600" dirty="0" err="1"/>
              <a:t>today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422246" y="1993025"/>
            <a:ext cx="93475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b="1" dirty="0"/>
              <a:t>35k €</a:t>
            </a:r>
            <a:r>
              <a:rPr lang="es-ES" sz="5400" dirty="0"/>
              <a:t> </a:t>
            </a:r>
            <a:r>
              <a:rPr lang="es-ES" sz="5400" dirty="0" err="1"/>
              <a:t>invested</a:t>
            </a:r>
            <a:r>
              <a:rPr lang="es-ES" sz="5400" dirty="0"/>
              <a:t> in </a:t>
            </a:r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b="1" dirty="0"/>
              <a:t>20k €</a:t>
            </a:r>
            <a:r>
              <a:rPr lang="es-ES" sz="5400" dirty="0"/>
              <a:t> </a:t>
            </a:r>
            <a:r>
              <a:rPr lang="es-ES" sz="5400" dirty="0" err="1"/>
              <a:t>remaining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Need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find</a:t>
            </a:r>
            <a:r>
              <a:rPr lang="es-ES" sz="5400" dirty="0"/>
              <a:t> </a:t>
            </a:r>
            <a:r>
              <a:rPr lang="es-ES" sz="5400" dirty="0" err="1"/>
              <a:t>investors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b="1" dirty="0"/>
              <a:t>55k €</a:t>
            </a:r>
          </a:p>
        </p:txBody>
      </p:sp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DBC392FB-3A75-47EC-906A-2C2CFAE9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0106" y="4831116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onedas">
            <a:extLst>
              <a:ext uri="{FF2B5EF4-FFF2-40B4-BE49-F238E27FC236}">
                <a16:creationId xmlns:a16="http://schemas.microsoft.com/office/drawing/2014/main" id="{479D4D48-72D4-4CB8-B1FC-332950262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6842" y="4831117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rogramador">
            <a:extLst>
              <a:ext uri="{FF2B5EF4-FFF2-40B4-BE49-F238E27FC236}">
                <a16:creationId xmlns:a16="http://schemas.microsoft.com/office/drawing/2014/main" id="{E5711987-90E7-415E-94F7-8B85DA5F5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7971" y="1277735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577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compromise</a:t>
            </a:r>
            <a:endParaRPr lang="es-ES" sz="6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561641" y="1305341"/>
            <a:ext cx="93837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Investors</a:t>
            </a:r>
            <a:r>
              <a:rPr lang="es-ES" sz="5400" dirty="0"/>
              <a:t> </a:t>
            </a:r>
            <a:r>
              <a:rPr lang="es-ES" sz="5400" dirty="0" err="1"/>
              <a:t>get</a:t>
            </a:r>
            <a:r>
              <a:rPr lang="es-ES" sz="5400" dirty="0"/>
              <a:t> </a:t>
            </a:r>
            <a:r>
              <a:rPr lang="es-ES" sz="5400" b="1" dirty="0"/>
              <a:t>110%</a:t>
            </a:r>
            <a:r>
              <a:rPr lang="es-ES" sz="5400" dirty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We</a:t>
            </a:r>
            <a:r>
              <a:rPr lang="es-ES" sz="5400" dirty="0"/>
              <a:t> </a:t>
            </a:r>
            <a:r>
              <a:rPr lang="es-ES" sz="5400" dirty="0" err="1"/>
              <a:t>need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return</a:t>
            </a:r>
            <a:r>
              <a:rPr lang="es-ES" sz="5400" dirty="0"/>
              <a:t> </a:t>
            </a:r>
            <a:r>
              <a:rPr lang="es-ES" sz="5400" b="1" dirty="0"/>
              <a:t>60k €</a:t>
            </a:r>
          </a:p>
          <a:p>
            <a:r>
              <a:rPr lang="es-ES" sz="5400" b="1" dirty="0"/>
              <a:t>  </a:t>
            </a:r>
            <a:r>
              <a:rPr lang="es-ES" sz="3600" dirty="0" err="1"/>
              <a:t>Amount</a:t>
            </a:r>
            <a:r>
              <a:rPr lang="es-ES" sz="3600" dirty="0"/>
              <a:t> </a:t>
            </a:r>
            <a:r>
              <a:rPr lang="es-ES" sz="3600" dirty="0" err="1"/>
              <a:t>achieved</a:t>
            </a:r>
            <a:r>
              <a:rPr lang="es-ES" sz="3600" dirty="0"/>
              <a:t> after 3rd </a:t>
            </a:r>
            <a:r>
              <a:rPr lang="es-ES" sz="3600" dirty="0" err="1"/>
              <a:t>year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Investors</a:t>
            </a:r>
            <a:r>
              <a:rPr lang="es-ES" sz="5400" dirty="0"/>
              <a:t> </a:t>
            </a:r>
            <a:r>
              <a:rPr lang="es-ES" sz="5400" dirty="0" err="1"/>
              <a:t>get</a:t>
            </a:r>
            <a:r>
              <a:rPr lang="es-ES" sz="5400" dirty="0"/>
              <a:t> a </a:t>
            </a:r>
            <a:r>
              <a:rPr lang="es-ES" sz="5400" dirty="0" err="1"/>
              <a:t>percentage</a:t>
            </a:r>
            <a:r>
              <a:rPr lang="es-ES" sz="5400" dirty="0"/>
              <a:t> </a:t>
            </a:r>
            <a:r>
              <a:rPr lang="es-ES" sz="5400" dirty="0" err="1"/>
              <a:t>based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inversion</a:t>
            </a:r>
            <a:r>
              <a:rPr lang="es-ES" sz="5400" dirty="0"/>
              <a:t> (a share)</a:t>
            </a:r>
          </a:p>
        </p:txBody>
      </p:sp>
      <p:pic>
        <p:nvPicPr>
          <p:cNvPr id="6" name="Gráfico 5" descr="Gráfico de barras con tendencia ascendente">
            <a:extLst>
              <a:ext uri="{FF2B5EF4-FFF2-40B4-BE49-F238E27FC236}">
                <a16:creationId xmlns:a16="http://schemas.microsoft.com/office/drawing/2014/main" id="{F52A36B0-24CD-4F46-A598-FE73A2BAF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1109" y="4807997"/>
            <a:ext cx="2050003" cy="20500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tiqueta">
            <a:extLst>
              <a:ext uri="{FF2B5EF4-FFF2-40B4-BE49-F238E27FC236}">
                <a16:creationId xmlns:a16="http://schemas.microsoft.com/office/drawing/2014/main" id="{3BAA7ABE-CB13-4B37-B1AB-5AFF68679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8102" y="4638257"/>
            <a:ext cx="2050003" cy="20500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Empleado de oficina">
            <a:extLst>
              <a:ext uri="{FF2B5EF4-FFF2-40B4-BE49-F238E27FC236}">
                <a16:creationId xmlns:a16="http://schemas.microsoft.com/office/drawing/2014/main" id="{299B494C-0CDE-454A-BC09-D13BF7DAA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8101" y="1452651"/>
            <a:ext cx="2050004" cy="20500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6EA5383-9631-4F57-85D2-8094F7EEF789}"/>
              </a:ext>
            </a:extLst>
          </p:cNvPr>
          <p:cNvSpPr txBox="1"/>
          <p:nvPr/>
        </p:nvSpPr>
        <p:spPr>
          <a:xfrm rot="2736225">
            <a:off x="9971386" y="5325166"/>
            <a:ext cx="658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476051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Shares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3A8A9A-AFFA-477E-955C-E151A6CDF4C8}"/>
              </a:ext>
            </a:extLst>
          </p:cNvPr>
          <p:cNvSpPr/>
          <p:nvPr/>
        </p:nvSpPr>
        <p:spPr>
          <a:xfrm>
            <a:off x="509217" y="3429000"/>
            <a:ext cx="6899066" cy="1626208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149B67-0BF0-4EB6-92F0-4F2B57EFF5F9}"/>
              </a:ext>
            </a:extLst>
          </p:cNvPr>
          <p:cNvSpPr/>
          <p:nvPr/>
        </p:nvSpPr>
        <p:spPr>
          <a:xfrm>
            <a:off x="7408283" y="3429000"/>
            <a:ext cx="4274500" cy="16262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5CEA63-254D-4478-886B-E6677D62C573}"/>
              </a:ext>
            </a:extLst>
          </p:cNvPr>
          <p:cNvSpPr txBox="1"/>
          <p:nvPr/>
        </p:nvSpPr>
        <p:spPr>
          <a:xfrm>
            <a:off x="3754287" y="1891702"/>
            <a:ext cx="4683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90k €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succeed</a:t>
            </a:r>
            <a:endParaRPr lang="es-ES" sz="5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ADB68B-FE61-4D52-80FD-10F4F825C9AB}"/>
              </a:ext>
            </a:extLst>
          </p:cNvPr>
          <p:cNvSpPr txBox="1"/>
          <p:nvPr/>
        </p:nvSpPr>
        <p:spPr>
          <a:xfrm>
            <a:off x="1617038" y="3428999"/>
            <a:ext cx="46834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2"/>
                </a:solidFill>
              </a:rPr>
              <a:t>60%</a:t>
            </a:r>
          </a:p>
          <a:p>
            <a:pPr algn="ctr"/>
            <a:r>
              <a:rPr lang="es-ES" sz="4000" dirty="0" err="1">
                <a:solidFill>
                  <a:schemeClr val="bg2"/>
                </a:solidFill>
              </a:rPr>
              <a:t>owned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by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investors</a:t>
            </a:r>
            <a:endParaRPr lang="es-ES" sz="4000" dirty="0">
              <a:solidFill>
                <a:schemeClr val="bg2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DC6DA99-8BEE-48BD-BAE3-6AB2518FC352}"/>
              </a:ext>
            </a:extLst>
          </p:cNvPr>
          <p:cNvSpPr txBox="1"/>
          <p:nvPr/>
        </p:nvSpPr>
        <p:spPr>
          <a:xfrm>
            <a:off x="7203821" y="3428999"/>
            <a:ext cx="46834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2"/>
                </a:solidFill>
              </a:rPr>
              <a:t>40%</a:t>
            </a:r>
          </a:p>
          <a:p>
            <a:pPr algn="ctr"/>
            <a:r>
              <a:rPr lang="es-ES" sz="4000" dirty="0" err="1">
                <a:solidFill>
                  <a:schemeClr val="bg2"/>
                </a:solidFill>
              </a:rPr>
              <a:t>owned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by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the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team</a:t>
            </a:r>
            <a:endParaRPr lang="es-ES" sz="4000" dirty="0">
              <a:solidFill>
                <a:schemeClr val="bg2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39003B9-7974-4608-96F8-B785AA228132}"/>
              </a:ext>
            </a:extLst>
          </p:cNvPr>
          <p:cNvSpPr txBox="1"/>
          <p:nvPr/>
        </p:nvSpPr>
        <p:spPr>
          <a:xfrm>
            <a:off x="7203821" y="5069011"/>
            <a:ext cx="4683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8%</a:t>
            </a:r>
          </a:p>
          <a:p>
            <a:pPr algn="ctr"/>
            <a:r>
              <a:rPr lang="es-ES" sz="3200" dirty="0" err="1"/>
              <a:t>for</a:t>
            </a:r>
            <a:r>
              <a:rPr lang="es-ES" sz="3200" dirty="0"/>
              <a:t> </a:t>
            </a:r>
            <a:r>
              <a:rPr lang="es-ES" sz="3200" dirty="0" err="1"/>
              <a:t>each</a:t>
            </a:r>
            <a:r>
              <a:rPr lang="es-ES" sz="3200" dirty="0"/>
              <a:t> </a:t>
            </a:r>
            <a:r>
              <a:rPr lang="es-ES" sz="3200" dirty="0" err="1"/>
              <a:t>member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647038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We</a:t>
            </a:r>
            <a:r>
              <a:rPr lang="es-ES" sz="6600" dirty="0"/>
              <a:t> are </a:t>
            </a:r>
            <a:r>
              <a:rPr lang="es-ES" sz="6600" dirty="0" err="1"/>
              <a:t>investing</a:t>
            </a:r>
            <a:r>
              <a:rPr lang="es-ES" sz="6600" dirty="0"/>
              <a:t> in…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5CEA63-254D-4478-886B-E6677D62C573}"/>
              </a:ext>
            </a:extLst>
          </p:cNvPr>
          <p:cNvSpPr txBox="1"/>
          <p:nvPr/>
        </p:nvSpPr>
        <p:spPr>
          <a:xfrm>
            <a:off x="830612" y="3013501"/>
            <a:ext cx="468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Customer</a:t>
            </a:r>
            <a:r>
              <a:rPr lang="es-ES" sz="4800" dirty="0"/>
              <a:t> </a:t>
            </a:r>
            <a:r>
              <a:rPr lang="es-ES" sz="4800" dirty="0" err="1"/>
              <a:t>support</a:t>
            </a:r>
            <a:endParaRPr lang="es-ES" sz="4800" dirty="0"/>
          </a:p>
        </p:txBody>
      </p:sp>
      <p:pic>
        <p:nvPicPr>
          <p:cNvPr id="6" name="Gráfico 5" descr="Base de datos">
            <a:extLst>
              <a:ext uri="{FF2B5EF4-FFF2-40B4-BE49-F238E27FC236}">
                <a16:creationId xmlns:a16="http://schemas.microsoft.com/office/drawing/2014/main" id="{A4812924-1562-43A0-9178-B20166C9C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7112" y="3686335"/>
            <a:ext cx="2145125" cy="2145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entro de llamadas">
            <a:extLst>
              <a:ext uri="{FF2B5EF4-FFF2-40B4-BE49-F238E27FC236}">
                <a16:creationId xmlns:a16="http://schemas.microsoft.com/office/drawing/2014/main" id="{349BF670-4B0C-4EDC-A821-E61CDE2C0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9759" y="1115623"/>
            <a:ext cx="2145126" cy="2145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egáfono">
            <a:extLst>
              <a:ext uri="{FF2B5EF4-FFF2-40B4-BE49-F238E27FC236}">
                <a16:creationId xmlns:a16="http://schemas.microsoft.com/office/drawing/2014/main" id="{17DD3E3A-76A2-4576-BB89-4809BDD2E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7117" y="1115623"/>
            <a:ext cx="2145126" cy="2145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Servidor">
            <a:extLst>
              <a:ext uri="{FF2B5EF4-FFF2-40B4-BE49-F238E27FC236}">
                <a16:creationId xmlns:a16="http://schemas.microsoft.com/office/drawing/2014/main" id="{91B2A706-58D4-429A-B458-8781D11E1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9759" y="3686335"/>
            <a:ext cx="2145126" cy="2145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6E1040D-B1D2-462D-BFB4-B0DDBC4BA1E5}"/>
              </a:ext>
            </a:extLst>
          </p:cNvPr>
          <p:cNvSpPr txBox="1"/>
          <p:nvPr/>
        </p:nvSpPr>
        <p:spPr>
          <a:xfrm>
            <a:off x="6677963" y="3013501"/>
            <a:ext cx="468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Advertising</a:t>
            </a:r>
            <a:endParaRPr lang="es-ES" sz="48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3193F87-07B9-475E-8473-463F28C5C872}"/>
              </a:ext>
            </a:extLst>
          </p:cNvPr>
          <p:cNvSpPr txBox="1"/>
          <p:nvPr/>
        </p:nvSpPr>
        <p:spPr>
          <a:xfrm>
            <a:off x="830612" y="5593979"/>
            <a:ext cx="468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Hosting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3E95608-01FF-4DA3-BAD2-31928ABF19F4}"/>
              </a:ext>
            </a:extLst>
          </p:cNvPr>
          <p:cNvSpPr txBox="1"/>
          <p:nvPr/>
        </p:nvSpPr>
        <p:spPr>
          <a:xfrm>
            <a:off x="6677963" y="5580264"/>
            <a:ext cx="468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84673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conditions</a:t>
            </a:r>
            <a:endParaRPr lang="es-ES" sz="6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561642" y="1305341"/>
            <a:ext cx="90687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Minimum</a:t>
            </a:r>
            <a:r>
              <a:rPr lang="es-ES" sz="5400" dirty="0"/>
              <a:t> </a:t>
            </a:r>
            <a:r>
              <a:rPr lang="es-ES" sz="5400" b="1" dirty="0"/>
              <a:t>500 €</a:t>
            </a:r>
            <a:r>
              <a:rPr lang="es-ES" sz="5400" dirty="0"/>
              <a:t> </a:t>
            </a:r>
            <a:r>
              <a:rPr lang="es-ES" sz="5400" dirty="0" err="1"/>
              <a:t>inversions</a:t>
            </a:r>
            <a:endParaRPr lang="es-ES" sz="5400" dirty="0"/>
          </a:p>
          <a:p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Initial</a:t>
            </a:r>
            <a:r>
              <a:rPr lang="es-ES" sz="5400" dirty="0"/>
              <a:t> loan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b="1" dirty="0"/>
              <a:t>20k 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/>
              <a:t>More </a:t>
            </a:r>
            <a:r>
              <a:rPr lang="es-ES" sz="5400" dirty="0" err="1"/>
              <a:t>loans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</a:t>
            </a:r>
            <a:r>
              <a:rPr lang="es-ES" sz="5400" dirty="0" err="1"/>
              <a:t>reduced</a:t>
            </a:r>
            <a:r>
              <a:rPr lang="es-ES" sz="5400" dirty="0"/>
              <a:t> </a:t>
            </a:r>
            <a:r>
              <a:rPr lang="es-ES" sz="5400" dirty="0" err="1"/>
              <a:t>budget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needed</a:t>
            </a:r>
            <a:endParaRPr lang="es-ES" sz="5400" dirty="0"/>
          </a:p>
        </p:txBody>
      </p:sp>
      <p:pic>
        <p:nvPicPr>
          <p:cNvPr id="7" name="Gráfico 6" descr="Contrato">
            <a:extLst>
              <a:ext uri="{FF2B5EF4-FFF2-40B4-BE49-F238E27FC236}">
                <a16:creationId xmlns:a16="http://schemas.microsoft.com/office/drawing/2014/main" id="{B3381934-C4F6-422C-880A-BCF7F9C56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425" y="4711443"/>
            <a:ext cx="1976818" cy="197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1B2DEC30-A176-4B71-A194-7EF988CCC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5243" y="1784022"/>
            <a:ext cx="2552534" cy="2552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ucha">
            <a:extLst>
              <a:ext uri="{FF2B5EF4-FFF2-40B4-BE49-F238E27FC236}">
                <a16:creationId xmlns:a16="http://schemas.microsoft.com/office/drawing/2014/main" id="{FCC3E07B-522E-4692-959E-0FC4BCFE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0959" y="4711443"/>
            <a:ext cx="1976818" cy="197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899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Postmortem</a:t>
            </a:r>
            <a:r>
              <a:rPr lang="es-ES" sz="9600" dirty="0"/>
              <a:t> </a:t>
            </a:r>
            <a:r>
              <a:rPr lang="es-ES" sz="9600" dirty="0" err="1"/>
              <a:t>analysis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go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200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DF2B71-9554-42FC-83E0-6EDA75BD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10B735-799A-4320-9F7F-37421ABB7EB9}"/>
              </a:ext>
            </a:extLst>
          </p:cNvPr>
          <p:cNvSpPr txBox="1"/>
          <p:nvPr/>
        </p:nvSpPr>
        <p:spPr>
          <a:xfrm>
            <a:off x="-197116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Late Facebook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945E90-7293-4E07-B6E8-D8746B87EF0B}"/>
              </a:ext>
            </a:extLst>
          </p:cNvPr>
          <p:cNvSpPr txBox="1"/>
          <p:nvPr/>
        </p:nvSpPr>
        <p:spPr>
          <a:xfrm>
            <a:off x="4039968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No </a:t>
            </a:r>
            <a:r>
              <a:rPr lang="es-ES" sz="4800" dirty="0" err="1"/>
              <a:t>clear</a:t>
            </a:r>
            <a:r>
              <a:rPr lang="es-ES" sz="4800" dirty="0"/>
              <a:t> </a:t>
            </a:r>
            <a:r>
              <a:rPr lang="es-ES" sz="4800" dirty="0" err="1"/>
              <a:t>initial</a:t>
            </a:r>
            <a:r>
              <a:rPr lang="es-ES" sz="4800" dirty="0"/>
              <a:t> </a:t>
            </a:r>
            <a:r>
              <a:rPr lang="es-ES" sz="4800" dirty="0" err="1"/>
              <a:t>business</a:t>
            </a:r>
            <a:r>
              <a:rPr lang="es-ES" sz="4800" dirty="0"/>
              <a:t> idea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538BD4-280C-4E82-81CD-00C88C9522BB}"/>
              </a:ext>
            </a:extLst>
          </p:cNvPr>
          <p:cNvSpPr txBox="1"/>
          <p:nvPr/>
        </p:nvSpPr>
        <p:spPr>
          <a:xfrm>
            <a:off x="8277052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Compatibility</a:t>
            </a:r>
            <a:r>
              <a:rPr lang="es-ES" sz="4800" dirty="0"/>
              <a:t> </a:t>
            </a:r>
            <a:r>
              <a:rPr lang="es-ES" sz="4800" dirty="0" err="1"/>
              <a:t>issues</a:t>
            </a:r>
            <a:endParaRPr lang="es-ES" sz="4800" dirty="0"/>
          </a:p>
        </p:txBody>
      </p:sp>
      <p:pic>
        <p:nvPicPr>
          <p:cNvPr id="7" name="Gráfico 6" descr="Bombilla">
            <a:extLst>
              <a:ext uri="{FF2B5EF4-FFF2-40B4-BE49-F238E27FC236}">
                <a16:creationId xmlns:a16="http://schemas.microsoft.com/office/drawing/2014/main" id="{92CECB9B-11EA-4192-B9D7-3FF6361A0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856" y="1239067"/>
            <a:ext cx="2565465" cy="2565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ngranajes">
            <a:extLst>
              <a:ext uri="{FF2B5EF4-FFF2-40B4-BE49-F238E27FC236}">
                <a16:creationId xmlns:a16="http://schemas.microsoft.com/office/drawing/2014/main" id="{D90E85AD-2E0B-441E-B7EA-4C4B91AEF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1508" y="1239067"/>
            <a:ext cx="2565466" cy="25654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Signo de interrogación">
            <a:extLst>
              <a:ext uri="{FF2B5EF4-FFF2-40B4-BE49-F238E27FC236}">
                <a16:creationId xmlns:a16="http://schemas.microsoft.com/office/drawing/2014/main" id="{F6624FD4-338E-4A8C-92DF-7D0E063BE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9280" y="885358"/>
            <a:ext cx="1636441" cy="16364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lta tensión">
            <a:extLst>
              <a:ext uri="{FF2B5EF4-FFF2-40B4-BE49-F238E27FC236}">
                <a16:creationId xmlns:a16="http://schemas.microsoft.com/office/drawing/2014/main" id="{163E123C-A3C9-46C6-A0B9-C17C2B859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3082" y="2521800"/>
            <a:ext cx="1160456" cy="1160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761824-847F-4400-86E7-7FAAD130DD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3" y="1239067"/>
            <a:ext cx="2720842" cy="27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0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DF2B71-9554-42FC-83E0-6EDA75BD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10B735-799A-4320-9F7F-37421ABB7EB9}"/>
              </a:ext>
            </a:extLst>
          </p:cNvPr>
          <p:cNvSpPr txBox="1"/>
          <p:nvPr/>
        </p:nvSpPr>
        <p:spPr>
          <a:xfrm>
            <a:off x="1494463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All</a:t>
            </a:r>
            <a:r>
              <a:rPr lang="es-ES" sz="4800" dirty="0"/>
              <a:t> </a:t>
            </a:r>
            <a:r>
              <a:rPr lang="es-ES" sz="4800" dirty="0" err="1"/>
              <a:t>deadlines</a:t>
            </a:r>
            <a:r>
              <a:rPr lang="es-ES" sz="4800" dirty="0"/>
              <a:t> </a:t>
            </a:r>
            <a:r>
              <a:rPr lang="es-ES" sz="4800" dirty="0" err="1"/>
              <a:t>met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945E90-7293-4E07-B6E8-D8746B87EF0B}"/>
              </a:ext>
            </a:extLst>
          </p:cNvPr>
          <p:cNvSpPr txBox="1"/>
          <p:nvPr/>
        </p:nvSpPr>
        <p:spPr>
          <a:xfrm>
            <a:off x="6585477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Satisfied</a:t>
            </a:r>
            <a:r>
              <a:rPr lang="es-ES" sz="4800" dirty="0"/>
              <a:t> </a:t>
            </a:r>
            <a:r>
              <a:rPr lang="es-ES" sz="4800" dirty="0" err="1"/>
              <a:t>pilot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endParaRPr lang="es-ES" sz="4800" dirty="0"/>
          </a:p>
        </p:txBody>
      </p:sp>
      <p:pic>
        <p:nvPicPr>
          <p:cNvPr id="8" name="Gráfico 7" descr="Calendario mensual">
            <a:extLst>
              <a:ext uri="{FF2B5EF4-FFF2-40B4-BE49-F238E27FC236}">
                <a16:creationId xmlns:a16="http://schemas.microsoft.com/office/drawing/2014/main" id="{A1D01773-B4C3-46F9-AB7E-A730628AD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761" y="1239069"/>
            <a:ext cx="2565464" cy="25654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E663CA1B-1CD3-4782-9778-E621B26BB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6050" y="2644076"/>
            <a:ext cx="1160457" cy="1160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Señal de pulgar hacia arriba ">
            <a:extLst>
              <a:ext uri="{FF2B5EF4-FFF2-40B4-BE49-F238E27FC236}">
                <a16:creationId xmlns:a16="http://schemas.microsoft.com/office/drawing/2014/main" id="{8BAD23E7-5B38-4D84-B94D-B153ABF2CF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8775" y="1239069"/>
            <a:ext cx="2565463" cy="25654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49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Deliverable</a:t>
            </a:r>
            <a:r>
              <a:rPr lang="es-ES" sz="9600" dirty="0"/>
              <a:t> </a:t>
            </a:r>
            <a:r>
              <a:rPr lang="es-ES" sz="9600" dirty="0" err="1"/>
              <a:t>results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716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A6B8799-AFFD-4ACD-998E-72D2DF94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42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195705-A442-40DF-87A1-C440EF206FB0}"/>
              </a:ext>
            </a:extLst>
          </p:cNvPr>
          <p:cNvSpPr txBox="1"/>
          <p:nvPr/>
        </p:nvSpPr>
        <p:spPr>
          <a:xfrm>
            <a:off x="450917" y="797510"/>
            <a:ext cx="112901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Final </a:t>
            </a:r>
            <a:r>
              <a:rPr lang="es-ES" sz="3600" dirty="0" err="1"/>
              <a:t>version</a:t>
            </a:r>
            <a:r>
              <a:rPr lang="es-ES" sz="3600" dirty="0"/>
              <a:t>:</a:t>
            </a:r>
          </a:p>
          <a:p>
            <a:r>
              <a:rPr lang="es-ES" sz="4400" dirty="0"/>
              <a:t>https://capsulefy.herokuapp.com</a:t>
            </a:r>
          </a:p>
          <a:p>
            <a:endParaRPr lang="es-ES" sz="4400" dirty="0"/>
          </a:p>
          <a:p>
            <a:r>
              <a:rPr lang="es-ES" sz="3600" dirty="0"/>
              <a:t>GitHub </a:t>
            </a:r>
            <a:r>
              <a:rPr lang="es-ES" sz="3600" dirty="0" err="1"/>
              <a:t>release</a:t>
            </a:r>
            <a:r>
              <a:rPr lang="es-ES" sz="3600" dirty="0"/>
              <a:t>:</a:t>
            </a:r>
          </a:p>
          <a:p>
            <a:r>
              <a:rPr lang="es-ES" sz="4400" dirty="0"/>
              <a:t>https://github.com/pabreblob/capsulefy/releases </a:t>
            </a:r>
            <a:r>
              <a:rPr lang="es-ES" sz="3600" dirty="0"/>
              <a:t>(</a:t>
            </a:r>
            <a:r>
              <a:rPr lang="es-ES" sz="3600" dirty="0" err="1"/>
              <a:t>Release</a:t>
            </a:r>
            <a:r>
              <a:rPr lang="es-ES" sz="3600" dirty="0"/>
              <a:t> 6)</a:t>
            </a:r>
          </a:p>
          <a:p>
            <a:endParaRPr lang="es-ES" sz="4400" dirty="0"/>
          </a:p>
          <a:p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related</a:t>
            </a:r>
            <a:r>
              <a:rPr lang="es-ES" sz="4400" dirty="0"/>
              <a:t> </a:t>
            </a:r>
            <a:r>
              <a:rPr lang="es-ES" sz="4400" dirty="0" err="1"/>
              <a:t>documentation</a:t>
            </a:r>
            <a:endParaRPr lang="es-ES" sz="4400" dirty="0"/>
          </a:p>
        </p:txBody>
      </p:sp>
      <p:pic>
        <p:nvPicPr>
          <p:cNvPr id="5" name="Gráfico 4" descr="Documento">
            <a:extLst>
              <a:ext uri="{FF2B5EF4-FFF2-40B4-BE49-F238E27FC236}">
                <a16:creationId xmlns:a16="http://schemas.microsoft.com/office/drawing/2014/main" id="{C79F3BAE-38A9-4370-BCAC-5E696751D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17" y="4152335"/>
            <a:ext cx="2063840" cy="2063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8912F0F9-6FD8-4208-982A-B740BDD7B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7475" y="4152335"/>
            <a:ext cx="2063840" cy="2063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Diseño web">
            <a:extLst>
              <a:ext uri="{FF2B5EF4-FFF2-40B4-BE49-F238E27FC236}">
                <a16:creationId xmlns:a16="http://schemas.microsoft.com/office/drawing/2014/main" id="{8D4D56E9-841C-4425-8FAE-64031031A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5180" y="641825"/>
            <a:ext cx="2063841" cy="2063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981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https://capsulefy.herokuapp.com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3600" dirty="0" err="1"/>
              <a:t>Landing</a:t>
            </a:r>
            <a:r>
              <a:rPr lang="es-ES" sz="3600" dirty="0"/>
              <a:t> page: https://capsulefy01.herokuapp.com</a:t>
            </a:r>
          </a:p>
          <a:p>
            <a:pPr algn="ctr"/>
            <a:endParaRPr lang="es-ES" sz="3600" dirty="0"/>
          </a:p>
          <a:p>
            <a:pPr algn="ctr"/>
            <a:r>
              <a:rPr lang="es-ES" sz="3600" dirty="0" err="1"/>
              <a:t>Contact</a:t>
            </a:r>
            <a:r>
              <a:rPr lang="es-ES" sz="36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901710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07828"/>
              </p:ext>
            </p:extLst>
          </p:nvPr>
        </p:nvGraphicFramePr>
        <p:xfrm>
          <a:off x="1134323" y="366311"/>
          <a:ext cx="9923351" cy="216334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948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2518706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609783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Milegadodigital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464743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Not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restricted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to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last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wills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No </a:t>
                      </a:r>
                      <a:r>
                        <a:rPr lang="es-ES" sz="2400" dirty="0" err="1"/>
                        <a:t>family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certificate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required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3270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</a:tbl>
          </a:graphicData>
        </a:graphic>
      </p:graphicFrame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691" y="1178377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1966" y="1178377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4822" y="2097985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1069" y="1658157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691" y="1658157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8119" y="2097985"/>
            <a:ext cx="391714" cy="391714"/>
          </a:xfrm>
          <a:prstGeom prst="rect">
            <a:avLst/>
          </a:prstGeom>
        </p:spPr>
      </p:pic>
      <p:graphicFrame>
        <p:nvGraphicFramePr>
          <p:cNvPr id="46" name="Tabla 45">
            <a:extLst>
              <a:ext uri="{FF2B5EF4-FFF2-40B4-BE49-F238E27FC236}">
                <a16:creationId xmlns:a16="http://schemas.microsoft.com/office/drawing/2014/main" id="{B959B418-E282-44E0-BD82-3B0CF207C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70422"/>
              </p:ext>
            </p:extLst>
          </p:nvPr>
        </p:nvGraphicFramePr>
        <p:xfrm>
          <a:off x="1134322" y="3353075"/>
          <a:ext cx="9923351" cy="207190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847241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2206606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2424712">
                  <a:extLst>
                    <a:ext uri="{9D8B030D-6E8A-4147-A177-3AD203B41FA5}">
                      <a16:colId xmlns:a16="http://schemas.microsoft.com/office/drawing/2014/main" val="1267903260"/>
                    </a:ext>
                  </a:extLst>
                </a:gridCol>
                <a:gridCol w="2444792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Milegadodigital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464743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8.97 €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79 €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Features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100 MB </a:t>
                      </a:r>
                      <a:r>
                        <a:rPr lang="es-ES" sz="2400" dirty="0" err="1"/>
                        <a:t>storage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Online </a:t>
                      </a:r>
                      <a:r>
                        <a:rPr lang="es-ES" sz="2400" dirty="0" err="1"/>
                        <a:t>last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will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basic</a:t>
                      </a:r>
                      <a:r>
                        <a:rPr lang="es-ES" sz="24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500 MB </a:t>
                      </a:r>
                      <a:r>
                        <a:rPr lang="es-ES" sz="2400" dirty="0" err="1"/>
                        <a:t>storage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32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63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529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2717</TotalTime>
  <Words>967</Words>
  <Application>Microsoft Office PowerPoint</Application>
  <PresentationFormat>Panorámica</PresentationFormat>
  <Paragraphs>365</Paragraphs>
  <Slides>56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0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COMPETITORS</vt:lpstr>
      <vt:lpstr>Presentación de PowerPoint</vt:lpstr>
      <vt:lpstr>Presentación de PowerPoint</vt:lpstr>
      <vt:lpstr>TEAM</vt:lpstr>
      <vt:lpstr>Presentación de PowerPoint</vt:lpstr>
      <vt:lpstr>COSTS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SWOT analysis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Return of investment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Investment analysis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Postmortem analysis</vt:lpstr>
      <vt:lpstr>Presentación de PowerPoint</vt:lpstr>
      <vt:lpstr>Presentación de PowerPoint</vt:lpstr>
      <vt:lpstr>Deliverable results</vt:lpstr>
      <vt:lpstr>Presentación de PowerPoint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274</cp:revision>
  <dcterms:created xsi:type="dcterms:W3CDTF">2019-03-27T16:23:05Z</dcterms:created>
  <dcterms:modified xsi:type="dcterms:W3CDTF">2019-06-07T17:58:51Z</dcterms:modified>
</cp:coreProperties>
</file>